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57600"/>
            <a:ext cx="12191695" cy="91440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45775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4600" b="1" i="0">
                <a:solidFill>
                  <a:srgbClr val="FFFFFF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834640"/>
            <a:ext cx="10545775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800" b="1" i="0">
                <a:solidFill>
                  <a:srgbClr val="7FC6D4"/>
                </a:solidFill>
                <a:latin typeface="Calibri"/>
              </a:rPr>
              <a:t>The 2027 Business Case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931920"/>
            <a:ext cx="9997135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 i="0">
                <a:solidFill>
                  <a:srgbClr val="CFE0EE"/>
                </a:solidFill>
                <a:latin typeface="Calibri"/>
              </a:rPr>
              <a:t>Preventing avoidable, procedural coverage loss under H.R.1 / OBBBA Medicaid work requirements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126480"/>
            <a:ext cx="10545775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 i="0">
                <a:solidFill>
                  <a:srgbClr val="9FB6CF"/>
                </a:solidFill>
                <a:latin typeface="Calibri"/>
              </a:rPr>
              <a:t>June 2026  ·  medicaid.atypical.global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It scales now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pic>
        <p:nvPicPr>
          <p:cNvPr id="8" name="Picture 7" descr="national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121" y="1325880"/>
            <a:ext cx="6877452" cy="42976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Independent estimates project millions could lose coverage nationally — the avoidable majority procedural.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Market &amp; population at risk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70M+ Americans on Medicaid; tens of millions in managed care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Requirement applies across ~40 expansion states + DC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Four buyer types: MCOs, state agencies, eligibility primes, and FQHCs/CBOs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Four buyers, one capability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MCOs (~290) — feel churn as lost capitation; can contract fast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State agencies (~40 + DC) — on the hook for the member-notice mandate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Eligibility primes (~10) — need a member-comms layer they don't staff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FQHCs / CBOs — trusted messengers absorbing the bad-debt cost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financial impact: MCO economics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pic>
        <p:nvPicPr>
          <p:cNvPr id="8" name="Picture 7" descr="premium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240" y="1325880"/>
            <a:ext cx="6325214" cy="42976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Every procedurally-disenrolled member is lost capitation, month after month.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State exposure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FMAP exposure on wrongly-terminated eligible members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Improper-termination liability + downstream uncompensated-care cost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Political risk of mass coverage loss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Administrative cost to stand up the requirement — tens of millions per state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vendor landscape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pic>
        <p:nvPicPr>
          <p:cNvPr id="8" name="Picture 7" descr="vendor_g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889" y="1325880"/>
            <a:ext cx="7191917" cy="42976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10 primes pledged $600M+ — concentrated on eligibility/verification, not member communications.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unowned layer — our wedge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We do NOT build eligibility or verification systems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We are the member-engagement layer on top of them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Plain-language, multilingual notices · exemption education · omnichannel outreach · measurement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Sold to MCOs and states directly, or as a subcontractor to the primes (incl. BEP goals)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member journey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pic>
        <p:nvPicPr>
          <p:cNvPr id="8" name="Picture 7" descr="fun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165" y="1325880"/>
            <a:ext cx="7387363" cy="42976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Every administrative stage sheds eligible people. Retention is funnel optimization.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compliance perimeter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Plain language — 4th–6th grade reading level, one action per notice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Language access — native-quality translation, not machine alone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Accessibility — Section 508, IITAA, ADA, WCAG 2.1 AA (ADA Title II web rule effective Apr 24, 2026)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TCPA consent for SMS/IVR · HHS marketing-rule aware · PHI-appropriate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retention playbook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1 — Identify &amp; segment: flag likely-exempt members from data; segment by language, geography, risk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2 — Communicate: plain-language, multilingual notices across mail/SMS/IVR/CBO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3 — Exemptions &amp; reporting: prompt exemptions; make reporting simple; ex-parte first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4 — Measure: equity KPIs disaggregated by language, geography, disability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bottom line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828800"/>
            <a:ext cx="2567863" cy="2194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194560"/>
            <a:ext cx="256786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3000" b="1" i="0">
                <a:solidFill>
                  <a:srgbClr val="FFFFFF"/>
                </a:solidFill>
                <a:latin typeface="Calibri"/>
              </a:rPr>
              <a:t>Jan 1, 2027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154680"/>
            <a:ext cx="229354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400" b="0" i="0">
                <a:solidFill>
                  <a:srgbClr val="FFFFFF"/>
                </a:solidFill>
                <a:latin typeface="Calibri"/>
              </a:rPr>
              <a:t>Federal enforcement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90823" y="1828800"/>
            <a:ext cx="2567863" cy="2194560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390823" y="2194560"/>
            <a:ext cx="256786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3000" b="1" i="0">
                <a:solidFill>
                  <a:srgbClr val="FFFFFF"/>
                </a:solidFill>
                <a:latin typeface="Calibri"/>
              </a:rPr>
              <a:t>80 hrs/mo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7983" y="3154680"/>
            <a:ext cx="229354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400" b="0" i="0">
                <a:solidFill>
                  <a:srgbClr val="FFFFFF"/>
                </a:solidFill>
                <a:latin typeface="Calibri"/>
              </a:rPr>
              <a:t>Work / activity rule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33007" y="1828800"/>
            <a:ext cx="2567863" cy="2194560"/>
          </a:xfrm>
          <a:prstGeom prst="rect">
            <a:avLst/>
          </a:prstGeom>
          <a:solidFill>
            <a:srgbClr val="9A34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33007" y="2194560"/>
            <a:ext cx="256786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3000" b="1" i="0">
                <a:solidFill>
                  <a:srgbClr val="FFFFFF"/>
                </a:solidFill>
                <a:latin typeface="Calibri"/>
              </a:rPr>
              <a:t>~1 in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0167" y="3154680"/>
            <a:ext cx="229354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400" b="0" i="0">
                <a:solidFill>
                  <a:srgbClr val="FFFFFF"/>
                </a:solidFill>
                <a:latin typeface="Calibri"/>
              </a:rPr>
              <a:t>Lost coverage in Arkansas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075191" y="1828800"/>
            <a:ext cx="2567863" cy="2194560"/>
          </a:xfrm>
          <a:prstGeom prst="rect">
            <a:avLst/>
          </a:prstGeom>
          <a:solidFill>
            <a:srgbClr val="B886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075191" y="2194560"/>
            <a:ext cx="2567863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sz="3000" b="1" i="0">
                <a:solidFill>
                  <a:srgbClr val="FFFFFF"/>
                </a:solidFill>
                <a:latin typeface="Calibri"/>
              </a:rPr>
              <a:t>$600M+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212351" y="3154680"/>
            <a:ext cx="229354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400" b="0" i="0">
                <a:solidFill>
                  <a:srgbClr val="FFFFFF"/>
                </a:solidFill>
                <a:latin typeface="Calibri"/>
              </a:rPr>
              <a:t>Pledged — to eligibility, not outreach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Eligible people will lose Medicaid over paperwork, not eligibility. That is a fixable, fundable communications problem.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Channel-by-channel outreach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Mail — the legal notice; fix addresses + readability + language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SMS — highest response; TCPA-compliant consent &amp; opt-out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IVR &amp; live phone — scale reminders; warm-transfer the hardest cases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Web/portal — mobile-first, accessible, ex-parte renewal first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Trusted messengers (CBO/FQHC) — reach the hardest-to-reach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Exemptions: the highest-leverage save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Most avoidable loss among eligible people is unclaimed exemptions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Pre-identify likely-exempt members from claims &amp; cross-program data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Prompt them and make documentation effortless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SNAP/TANF data-matching is the single biggest automation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Language access &amp; accessibility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Spanish first, plus the locally-dominant languages; human translation + community review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Telephonic &amp; in-person interpretation at every live touchpoint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508 / IITAA / ADA / WCAG 2.1 AA; accessible alternatives to every PDF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Design for low digital literacy and screen readers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Measurement: the KPI framework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Procedural disenrollment rate — the headline number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Notice reach · exemption capture · reporting completion · ex-parte renewal · reinstatement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Equity gap — spread by language, geography, disability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Baseline before the Jun–Aug 2026 window; track the first two 2027 cycles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Procurement &amp; teaming: how to win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State RFPs — watch the portals; bid early; lead with the deadline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MCO direct — lead with premium-at-risk; price as a fraction of loss prevented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Prime subcontracting — be the engagement sub; help meet BEP/diversity goals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Awarded states are teaming targets, not dead ends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50-state RFP map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pic>
        <p:nvPicPr>
          <p:cNvPr id="8" name="Picture 7" descr="rfp_pi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770" y="1325880"/>
            <a:ext cx="6116154" cy="42976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Most jurisdictions have NOT yet solicited member-comms work. Early movers and pre-positioning win.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Near-term targets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Open RFP — Connecticut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Awarded (teaming plays) — Arizona (AHCCCS), Illinois (HFS)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Planned / budgeted — California (DHCS), Arkansas, Missouri, Ohio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44 states not yet solicited — the pre-positioning opportunity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90-day readiness roadmap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Weeks 1–2 — quantify exposure; map the member journey; find the gaps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Weeks 3–6 — build CMS-compliant, plain-language, multilingual notice set + SMS/IVR + exemption guides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Weeks 7–10 — run outreach inside the Jun–Aug window; capture response &amp; exemption data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Weeks 11–13 — measure retention lift; convert to ongoing managed outreach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Why us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Built solely for Medicaid coverage retention — not a general agency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The rare mix: technology, Medicaid policy, and marketing in one team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U.S.-led with native-Spanish production capacity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Full delivery team stood up per engagement across policy, language, compliance, production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How to start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Rapid Pack — CMS-compliant EN/ES notices, SMS/IVR scripts, exemption one-pagers in 2–3 weeks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Readiness Audit — quantify exposure + a prioritized retention plan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Managed Outreach — run the program end-to-end through the 2027 cycles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State rules pack &amp; briefing — deeper, source-cited, per state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What changed: H.R.1 / OBBBA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Signed July 4, 2025 — first nationwide Medicaid community-engagement (work) requirement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Many expansion adults (19–64) must complete ~80 hrs/month of work, school, training, or service — and report it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Renewal cycle for expansion adults cut from annual to every six months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Enforcement begins January 1, 2027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194560"/>
            <a:ext cx="10545775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 i="0">
                <a:solidFill>
                  <a:srgbClr val="FFFFFF"/>
                </a:solidFill>
                <a:latin typeface="Calibri"/>
              </a:rPr>
              <a:t>Don't let eligible people lose Medicaid over paperwork.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931920"/>
            <a:ext cx="1054577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 i="0">
                <a:solidFill>
                  <a:srgbClr val="7FC6D4"/>
                </a:solidFill>
                <a:latin typeface="Calibri"/>
              </a:rPr>
              <a:t>medicaid.atypical.global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572000"/>
            <a:ext cx="10545775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 i="0">
                <a:solidFill>
                  <a:srgbClr val="CFE0EE"/>
                </a:solidFill>
                <a:latin typeface="Calibri"/>
              </a:rPr>
              <a:t>Talk to us about a state- or plan-specific readiness audit before the August notice window.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dates that matter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pic>
        <p:nvPicPr>
          <p:cNvPr id="8" name="Picture 7" descr="tim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07" y="1949444"/>
            <a:ext cx="8412480" cy="30505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The member-notice window (Jun–Aug 2026) is the action deadline. Procurement happens in 2026.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new six-month renewal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Redeterminations for expansion adults now twice a year, not once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Doubles the administrative touchpoints where an eligible member can fall off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Makes retention a permanent operating discipline — not a one-time 2027 event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Who is subject — and who is exempt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Applies to the ACA Medicaid expansion adult population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Exempt categories include: caregivers of a child &lt;14, pregnant/postpartum, disabled/medically frail, AI/AN, SUD treatment, certain students, short-term hardship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An exemption only protects a member the state can identify and document — itself a communication problem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core problem: procedural disenrollment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pic>
        <p:nvPicPr>
          <p:cNvPr id="8" name="Picture 7" descr="procedural_don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067" y="1325880"/>
            <a:ext cx="5175559" cy="42976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Most coverage loss is procedural — a paperwork failure, not an eligibility failure.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Arkansas precedent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pic>
        <p:nvPicPr>
          <p:cNvPr id="8" name="Picture 7" descr="arkansas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607" y="1685692"/>
            <a:ext cx="8412480" cy="357805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8640" y="5715000"/>
            <a:ext cx="11094415" cy="713232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5715000"/>
            <a:ext cx="73152" cy="71323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5760720"/>
            <a:ext cx="1077437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 i="1">
                <a:solidFill>
                  <a:srgbClr val="0B2545"/>
                </a:solidFill>
                <a:latin typeface="Calibri"/>
              </a:rPr>
              <a:t>2018–19: ~18,000 lost coverage — about 1 in 4 subject adults — with no measurable employment gain.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B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73152"/>
          </a:xfrm>
          <a:prstGeom prst="rect">
            <a:avLst/>
          </a:prstGeom>
          <a:solidFill>
            <a:srgbClr val="1F7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64592"/>
            <a:ext cx="11094415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The unwinding confirmed it at scale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5F8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528816"/>
            <a:ext cx="73152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 Coverage Retention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85455" y="6528816"/>
            <a:ext cx="365760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sz="1000" b="0" i="0">
                <a:solidFill>
                  <a:srgbClr val="5C6B82"/>
                </a:solidFill>
                <a:latin typeface="Calibri"/>
              </a:rPr>
              <a:t>medicaid.atypical.global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463040"/>
            <a:ext cx="10911535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2023–24 Medicaid unwinding: a large share of disenrollments were procedural, not eligibility-based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States that automated renewals + invested in clear, multilingual outreach retained far more eligible members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sz="1900">
                <a:solidFill>
                  <a:srgbClr val="28344A"/>
                </a:solidFill>
                <a:latin typeface="Calibri"/>
              </a:rPr>
              <a:t>●  Ex-parte (automatic) renewals are associated with materially lower procedural-denial rates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